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legreya Bold" charset="1" panose="00000800000000000000"/>
      <p:regular r:id="rId19"/>
    </p:embeddedFont>
    <p:embeddedFont>
      <p:font typeface="Open Sans Bold" charset="1" panose="00000000000000000000"/>
      <p:regular r:id="rId20"/>
    </p:embeddedFont>
    <p:embeddedFont>
      <p:font typeface="Archivo Black" charset="1" panose="020B0A03020202020B04"/>
      <p:regular r:id="rId21"/>
    </p:embeddedFont>
    <p:embeddedFont>
      <p:font typeface="Arimo" charset="1" panose="020B0604020202020204"/>
      <p:regular r:id="rId22"/>
    </p:embeddedFont>
    <p:embeddedFont>
      <p:font typeface="Open Sans" charset="1" panose="00000000000000000000"/>
      <p:regular r:id="rId23"/>
    </p:embeddedFont>
    <p:embeddedFont>
      <p:font typeface="Alatsi" charset="1" panose="00000500000000000000"/>
      <p:regular r:id="rId24"/>
    </p:embeddedFont>
    <p:embeddedFont>
      <p:font typeface="League Spartan" charset="1" panose="00000800000000000000"/>
      <p:regular r:id="rId25"/>
    </p:embeddedFont>
    <p:embeddedFont>
      <p:font typeface="Arimo Bold" charset="1" panose="020B0704020202020204"/>
      <p:regular r:id="rId26"/>
    </p:embeddedFont>
    <p:embeddedFont>
      <p:font typeface="Alegreya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3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65923" y="7336865"/>
            <a:ext cx="7360466" cy="225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4"/>
              </a:lnSpc>
            </a:pPr>
            <a:r>
              <a:rPr lang="en-US" sz="5672" b="true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BY Shusil Bk</a:t>
            </a:r>
          </a:p>
          <a:p>
            <a:pPr algn="ctr">
              <a:lnSpc>
                <a:spcPts val="9237"/>
              </a:lnSpc>
              <a:spcBef>
                <a:spcPct val="0"/>
              </a:spcBef>
            </a:pPr>
            <a:r>
              <a:rPr lang="en-US" b="true" sz="5672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London met Id: 23048939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10159" y="2613124"/>
            <a:ext cx="11009735" cy="147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5"/>
              </a:lnSpc>
              <a:spcBef>
                <a:spcPct val="0"/>
              </a:spcBef>
            </a:pPr>
            <a:r>
              <a:rPr lang="en-US" b="true" sz="764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 evaluation Project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7014" y="133611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2496" r="-4992" b="-249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9942" y="878783"/>
            <a:ext cx="7777219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PseudoCodes of the project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4926" y="127870"/>
            <a:ext cx="4583912" cy="9797440"/>
          </a:xfrm>
          <a:custGeom>
            <a:avLst/>
            <a:gdLst/>
            <a:ahLst/>
            <a:cxnLst/>
            <a:rect r="r" b="b" t="t" l="l"/>
            <a:pathLst>
              <a:path h="9797440" w="4583912">
                <a:moveTo>
                  <a:pt x="0" y="0"/>
                </a:moveTo>
                <a:lnTo>
                  <a:pt x="4583912" y="0"/>
                </a:lnTo>
                <a:lnTo>
                  <a:pt x="4583912" y="9797441"/>
                </a:lnTo>
                <a:lnTo>
                  <a:pt x="0" y="979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91" t="0" r="-1639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8657" y="1000125"/>
            <a:ext cx="3505601" cy="88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1"/>
              </a:lnSpc>
              <a:spcBef>
                <a:spcPct val="0"/>
              </a:spcBef>
            </a:pPr>
            <a:r>
              <a:rPr lang="en-US" sz="566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Pseudocode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18533" y="573698"/>
            <a:ext cx="7802121" cy="88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5635" u="sng">
                <a:solidFill>
                  <a:srgbClr val="1F1F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 World Solutions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29605" y="1919508"/>
            <a:ext cx="14828791" cy="2429093"/>
            <a:chOff x="0" y="0"/>
            <a:chExt cx="19771721" cy="32387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800" y="28024"/>
              <a:ext cx="19678166" cy="3182728"/>
            </a:xfrm>
            <a:custGeom>
              <a:avLst/>
              <a:gdLst/>
              <a:ahLst/>
              <a:cxnLst/>
              <a:rect r="r" b="b" t="t" l="l"/>
              <a:pathLst>
                <a:path h="3182728" w="19678166">
                  <a:moveTo>
                    <a:pt x="0" y="269034"/>
                  </a:moveTo>
                  <a:cubicBezTo>
                    <a:pt x="0" y="120505"/>
                    <a:pt x="203816" y="0"/>
                    <a:pt x="455134" y="0"/>
                  </a:cubicBezTo>
                  <a:lnTo>
                    <a:pt x="19223033" y="0"/>
                  </a:lnTo>
                  <a:cubicBezTo>
                    <a:pt x="19474351" y="0"/>
                    <a:pt x="19678167" y="120505"/>
                    <a:pt x="19678167" y="269034"/>
                  </a:cubicBezTo>
                  <a:lnTo>
                    <a:pt x="19678167" y="2913695"/>
                  </a:lnTo>
                  <a:cubicBezTo>
                    <a:pt x="19678167" y="3062224"/>
                    <a:pt x="19474351" y="3182729"/>
                    <a:pt x="19223033" y="3182729"/>
                  </a:cubicBezTo>
                  <a:lnTo>
                    <a:pt x="455134" y="3182729"/>
                  </a:lnTo>
                  <a:cubicBezTo>
                    <a:pt x="203816" y="3182729"/>
                    <a:pt x="0" y="3062224"/>
                    <a:pt x="0" y="2913695"/>
                  </a:cubicBezTo>
                  <a:close/>
                </a:path>
              </a:pathLst>
            </a:custGeom>
            <a:solidFill>
              <a:srgbClr val="D1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71747" cy="3238777"/>
            </a:xfrm>
            <a:custGeom>
              <a:avLst/>
              <a:gdLst/>
              <a:ahLst/>
              <a:cxnLst/>
              <a:rect r="r" b="b" t="t" l="l"/>
              <a:pathLst>
                <a:path h="3238777" w="19771747">
                  <a:moveTo>
                    <a:pt x="0" y="297058"/>
                  </a:moveTo>
                  <a:cubicBezTo>
                    <a:pt x="0" y="132695"/>
                    <a:pt x="225344" y="0"/>
                    <a:pt x="501934" y="0"/>
                  </a:cubicBezTo>
                  <a:lnTo>
                    <a:pt x="19269833" y="0"/>
                  </a:lnTo>
                  <a:lnTo>
                    <a:pt x="19269833" y="28024"/>
                  </a:lnTo>
                  <a:lnTo>
                    <a:pt x="19269833" y="0"/>
                  </a:lnTo>
                  <a:cubicBezTo>
                    <a:pt x="19546424" y="0"/>
                    <a:pt x="19771747" y="132695"/>
                    <a:pt x="19771747" y="297058"/>
                  </a:cubicBezTo>
                  <a:lnTo>
                    <a:pt x="19724967" y="297058"/>
                  </a:lnTo>
                  <a:lnTo>
                    <a:pt x="19771747" y="297058"/>
                  </a:lnTo>
                  <a:lnTo>
                    <a:pt x="19771747" y="2941719"/>
                  </a:lnTo>
                  <a:lnTo>
                    <a:pt x="19724967" y="2941719"/>
                  </a:lnTo>
                  <a:lnTo>
                    <a:pt x="19771747" y="2941719"/>
                  </a:lnTo>
                  <a:cubicBezTo>
                    <a:pt x="19771747" y="3106082"/>
                    <a:pt x="19546424" y="3238777"/>
                    <a:pt x="19269833" y="3238777"/>
                  </a:cubicBezTo>
                  <a:lnTo>
                    <a:pt x="19269833" y="3210753"/>
                  </a:lnTo>
                  <a:lnTo>
                    <a:pt x="19269833" y="3238777"/>
                  </a:lnTo>
                  <a:lnTo>
                    <a:pt x="501934" y="3238777"/>
                  </a:lnTo>
                  <a:lnTo>
                    <a:pt x="501934" y="3210753"/>
                  </a:lnTo>
                  <a:lnTo>
                    <a:pt x="501934" y="3238777"/>
                  </a:lnTo>
                  <a:cubicBezTo>
                    <a:pt x="225344" y="3238777"/>
                    <a:pt x="0" y="3106082"/>
                    <a:pt x="0" y="2941719"/>
                  </a:cubicBezTo>
                  <a:lnTo>
                    <a:pt x="0" y="297058"/>
                  </a:lnTo>
                  <a:lnTo>
                    <a:pt x="46800" y="297058"/>
                  </a:lnTo>
                  <a:lnTo>
                    <a:pt x="0" y="297058"/>
                  </a:lnTo>
                  <a:moveTo>
                    <a:pt x="93601" y="297058"/>
                  </a:moveTo>
                  <a:lnTo>
                    <a:pt x="93601" y="2941719"/>
                  </a:lnTo>
                  <a:lnTo>
                    <a:pt x="46800" y="2941719"/>
                  </a:lnTo>
                  <a:lnTo>
                    <a:pt x="93601" y="2941719"/>
                  </a:lnTo>
                  <a:cubicBezTo>
                    <a:pt x="93601" y="3074554"/>
                    <a:pt x="275888" y="3182729"/>
                    <a:pt x="501934" y="3182729"/>
                  </a:cubicBezTo>
                  <a:lnTo>
                    <a:pt x="19269833" y="3182729"/>
                  </a:lnTo>
                  <a:cubicBezTo>
                    <a:pt x="19495878" y="3182729"/>
                    <a:pt x="19678166" y="3074554"/>
                    <a:pt x="19678166" y="2941719"/>
                  </a:cubicBezTo>
                  <a:lnTo>
                    <a:pt x="19678166" y="297058"/>
                  </a:lnTo>
                  <a:cubicBezTo>
                    <a:pt x="19678166" y="164223"/>
                    <a:pt x="19495878" y="56049"/>
                    <a:pt x="19269833" y="56049"/>
                  </a:cubicBezTo>
                  <a:lnTo>
                    <a:pt x="501934" y="56049"/>
                  </a:lnTo>
                  <a:lnTo>
                    <a:pt x="501934" y="28024"/>
                  </a:lnTo>
                  <a:lnTo>
                    <a:pt x="501934" y="56049"/>
                  </a:lnTo>
                  <a:cubicBezTo>
                    <a:pt x="275888" y="56049"/>
                    <a:pt x="93601" y="164223"/>
                    <a:pt x="93601" y="297058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729605" y="4629764"/>
            <a:ext cx="14828791" cy="2428416"/>
            <a:chOff x="0" y="0"/>
            <a:chExt cx="19771721" cy="32378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800" y="28017"/>
              <a:ext cx="19678166" cy="3181841"/>
            </a:xfrm>
            <a:custGeom>
              <a:avLst/>
              <a:gdLst/>
              <a:ahLst/>
              <a:cxnLst/>
              <a:rect r="r" b="b" t="t" l="l"/>
              <a:pathLst>
                <a:path h="3181841" w="19678166">
                  <a:moveTo>
                    <a:pt x="0" y="268959"/>
                  </a:moveTo>
                  <a:cubicBezTo>
                    <a:pt x="0" y="120471"/>
                    <a:pt x="203816" y="0"/>
                    <a:pt x="455134" y="0"/>
                  </a:cubicBezTo>
                  <a:lnTo>
                    <a:pt x="19223033" y="0"/>
                  </a:lnTo>
                  <a:cubicBezTo>
                    <a:pt x="19474351" y="0"/>
                    <a:pt x="19678167" y="120471"/>
                    <a:pt x="19678167" y="268959"/>
                  </a:cubicBezTo>
                  <a:lnTo>
                    <a:pt x="19678167" y="2912882"/>
                  </a:lnTo>
                  <a:cubicBezTo>
                    <a:pt x="19678167" y="3061370"/>
                    <a:pt x="19474351" y="3181841"/>
                    <a:pt x="19223033" y="3181841"/>
                  </a:cubicBezTo>
                  <a:lnTo>
                    <a:pt x="455134" y="3181841"/>
                  </a:lnTo>
                  <a:cubicBezTo>
                    <a:pt x="203816" y="3181841"/>
                    <a:pt x="0" y="3061370"/>
                    <a:pt x="0" y="2912882"/>
                  </a:cubicBezTo>
                  <a:close/>
                </a:path>
              </a:pathLst>
            </a:custGeom>
            <a:solidFill>
              <a:srgbClr val="D1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771747" cy="3237874"/>
            </a:xfrm>
            <a:custGeom>
              <a:avLst/>
              <a:gdLst/>
              <a:ahLst/>
              <a:cxnLst/>
              <a:rect r="r" b="b" t="t" l="l"/>
              <a:pathLst>
                <a:path h="3237874" w="19771747">
                  <a:moveTo>
                    <a:pt x="0" y="296976"/>
                  </a:moveTo>
                  <a:cubicBezTo>
                    <a:pt x="0" y="132658"/>
                    <a:pt x="225344" y="0"/>
                    <a:pt x="501934" y="0"/>
                  </a:cubicBezTo>
                  <a:lnTo>
                    <a:pt x="19269833" y="0"/>
                  </a:lnTo>
                  <a:lnTo>
                    <a:pt x="19269833" y="28017"/>
                  </a:lnTo>
                  <a:lnTo>
                    <a:pt x="19269833" y="0"/>
                  </a:lnTo>
                  <a:cubicBezTo>
                    <a:pt x="19546424" y="0"/>
                    <a:pt x="19771747" y="132658"/>
                    <a:pt x="19771747" y="296976"/>
                  </a:cubicBezTo>
                  <a:lnTo>
                    <a:pt x="19724967" y="296976"/>
                  </a:lnTo>
                  <a:lnTo>
                    <a:pt x="19771747" y="296976"/>
                  </a:lnTo>
                  <a:lnTo>
                    <a:pt x="19771747" y="2940899"/>
                  </a:lnTo>
                  <a:lnTo>
                    <a:pt x="19724967" y="2940899"/>
                  </a:lnTo>
                  <a:lnTo>
                    <a:pt x="19771747" y="2940899"/>
                  </a:lnTo>
                  <a:cubicBezTo>
                    <a:pt x="19771747" y="3105216"/>
                    <a:pt x="19546424" y="3237874"/>
                    <a:pt x="19269833" y="3237874"/>
                  </a:cubicBezTo>
                  <a:lnTo>
                    <a:pt x="19269833" y="3209858"/>
                  </a:lnTo>
                  <a:lnTo>
                    <a:pt x="19269833" y="3237874"/>
                  </a:lnTo>
                  <a:lnTo>
                    <a:pt x="501934" y="3237874"/>
                  </a:lnTo>
                  <a:lnTo>
                    <a:pt x="501934" y="3209858"/>
                  </a:lnTo>
                  <a:lnTo>
                    <a:pt x="501934" y="3237874"/>
                  </a:lnTo>
                  <a:cubicBezTo>
                    <a:pt x="225344" y="3237874"/>
                    <a:pt x="0" y="3105216"/>
                    <a:pt x="0" y="2940899"/>
                  </a:cubicBezTo>
                  <a:lnTo>
                    <a:pt x="0" y="296976"/>
                  </a:lnTo>
                  <a:lnTo>
                    <a:pt x="46800" y="296976"/>
                  </a:lnTo>
                  <a:lnTo>
                    <a:pt x="0" y="296976"/>
                  </a:lnTo>
                  <a:moveTo>
                    <a:pt x="93601" y="296976"/>
                  </a:moveTo>
                  <a:lnTo>
                    <a:pt x="93601" y="2940899"/>
                  </a:lnTo>
                  <a:lnTo>
                    <a:pt x="46800" y="2940899"/>
                  </a:lnTo>
                  <a:lnTo>
                    <a:pt x="93601" y="2940899"/>
                  </a:lnTo>
                  <a:cubicBezTo>
                    <a:pt x="93601" y="3073697"/>
                    <a:pt x="275888" y="3181841"/>
                    <a:pt x="501934" y="3181841"/>
                  </a:cubicBezTo>
                  <a:lnTo>
                    <a:pt x="19269833" y="3181841"/>
                  </a:lnTo>
                  <a:cubicBezTo>
                    <a:pt x="19495878" y="3181841"/>
                    <a:pt x="19678166" y="3073697"/>
                    <a:pt x="19678166" y="2940899"/>
                  </a:cubicBezTo>
                  <a:lnTo>
                    <a:pt x="19678166" y="296976"/>
                  </a:lnTo>
                  <a:cubicBezTo>
                    <a:pt x="19678166" y="164177"/>
                    <a:pt x="19495878" y="56033"/>
                    <a:pt x="19269833" y="56033"/>
                  </a:cubicBezTo>
                  <a:lnTo>
                    <a:pt x="501934" y="56033"/>
                  </a:lnTo>
                  <a:lnTo>
                    <a:pt x="501934" y="28017"/>
                  </a:lnTo>
                  <a:lnTo>
                    <a:pt x="501934" y="56033"/>
                  </a:lnTo>
                  <a:cubicBezTo>
                    <a:pt x="275888" y="56033"/>
                    <a:pt x="93601" y="164177"/>
                    <a:pt x="93601" y="296976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729605" y="7466909"/>
            <a:ext cx="14828791" cy="2348971"/>
            <a:chOff x="0" y="0"/>
            <a:chExt cx="19771721" cy="31319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800" y="27100"/>
              <a:ext cx="19678166" cy="3077747"/>
            </a:xfrm>
            <a:custGeom>
              <a:avLst/>
              <a:gdLst/>
              <a:ahLst/>
              <a:cxnLst/>
              <a:rect r="r" b="b" t="t" l="l"/>
              <a:pathLst>
                <a:path h="3077747" w="19678166">
                  <a:moveTo>
                    <a:pt x="0" y="260160"/>
                  </a:moveTo>
                  <a:cubicBezTo>
                    <a:pt x="0" y="116530"/>
                    <a:pt x="203816" y="0"/>
                    <a:pt x="455134" y="0"/>
                  </a:cubicBezTo>
                  <a:lnTo>
                    <a:pt x="19223033" y="0"/>
                  </a:lnTo>
                  <a:cubicBezTo>
                    <a:pt x="19474351" y="0"/>
                    <a:pt x="19678167" y="116530"/>
                    <a:pt x="19678167" y="260160"/>
                  </a:cubicBezTo>
                  <a:lnTo>
                    <a:pt x="19678167" y="2817587"/>
                  </a:lnTo>
                  <a:cubicBezTo>
                    <a:pt x="19678167" y="2961217"/>
                    <a:pt x="19474351" y="3077747"/>
                    <a:pt x="19223033" y="3077747"/>
                  </a:cubicBezTo>
                  <a:lnTo>
                    <a:pt x="455134" y="3077747"/>
                  </a:lnTo>
                  <a:cubicBezTo>
                    <a:pt x="203816" y="3077747"/>
                    <a:pt x="0" y="2961217"/>
                    <a:pt x="0" y="2817587"/>
                  </a:cubicBezTo>
                  <a:close/>
                </a:path>
              </a:pathLst>
            </a:custGeom>
            <a:solidFill>
              <a:srgbClr val="D1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71747" cy="3131947"/>
            </a:xfrm>
            <a:custGeom>
              <a:avLst/>
              <a:gdLst/>
              <a:ahLst/>
              <a:cxnLst/>
              <a:rect r="r" b="b" t="t" l="l"/>
              <a:pathLst>
                <a:path h="3131947" w="19771747">
                  <a:moveTo>
                    <a:pt x="0" y="287260"/>
                  </a:moveTo>
                  <a:cubicBezTo>
                    <a:pt x="0" y="128319"/>
                    <a:pt x="225344" y="0"/>
                    <a:pt x="501934" y="0"/>
                  </a:cubicBezTo>
                  <a:lnTo>
                    <a:pt x="19269833" y="0"/>
                  </a:lnTo>
                  <a:lnTo>
                    <a:pt x="19269833" y="27100"/>
                  </a:lnTo>
                  <a:lnTo>
                    <a:pt x="19269833" y="0"/>
                  </a:lnTo>
                  <a:cubicBezTo>
                    <a:pt x="19546424" y="0"/>
                    <a:pt x="19771747" y="128319"/>
                    <a:pt x="19771747" y="287260"/>
                  </a:cubicBezTo>
                  <a:lnTo>
                    <a:pt x="19724967" y="287260"/>
                  </a:lnTo>
                  <a:lnTo>
                    <a:pt x="19771747" y="287260"/>
                  </a:lnTo>
                  <a:lnTo>
                    <a:pt x="19771747" y="2844687"/>
                  </a:lnTo>
                  <a:lnTo>
                    <a:pt x="19724967" y="2844687"/>
                  </a:lnTo>
                  <a:lnTo>
                    <a:pt x="19771747" y="2844687"/>
                  </a:lnTo>
                  <a:cubicBezTo>
                    <a:pt x="19771747" y="3003629"/>
                    <a:pt x="19546424" y="3131947"/>
                    <a:pt x="19269833" y="3131947"/>
                  </a:cubicBezTo>
                  <a:lnTo>
                    <a:pt x="19269833" y="3104847"/>
                  </a:lnTo>
                  <a:lnTo>
                    <a:pt x="19269833" y="3131947"/>
                  </a:lnTo>
                  <a:lnTo>
                    <a:pt x="501934" y="3131947"/>
                  </a:lnTo>
                  <a:lnTo>
                    <a:pt x="501934" y="3104847"/>
                  </a:lnTo>
                  <a:lnTo>
                    <a:pt x="501934" y="3131947"/>
                  </a:lnTo>
                  <a:cubicBezTo>
                    <a:pt x="225344" y="3131947"/>
                    <a:pt x="0" y="3003629"/>
                    <a:pt x="0" y="2844687"/>
                  </a:cubicBezTo>
                  <a:lnTo>
                    <a:pt x="0" y="287260"/>
                  </a:lnTo>
                  <a:lnTo>
                    <a:pt x="46800" y="287260"/>
                  </a:lnTo>
                  <a:lnTo>
                    <a:pt x="0" y="287260"/>
                  </a:lnTo>
                  <a:moveTo>
                    <a:pt x="93601" y="287260"/>
                  </a:moveTo>
                  <a:lnTo>
                    <a:pt x="93601" y="2844687"/>
                  </a:lnTo>
                  <a:lnTo>
                    <a:pt x="46800" y="2844687"/>
                  </a:lnTo>
                  <a:lnTo>
                    <a:pt x="93601" y="2844687"/>
                  </a:lnTo>
                  <a:cubicBezTo>
                    <a:pt x="93601" y="2973141"/>
                    <a:pt x="275888" y="3077747"/>
                    <a:pt x="501934" y="3077747"/>
                  </a:cubicBezTo>
                  <a:lnTo>
                    <a:pt x="19269833" y="3077747"/>
                  </a:lnTo>
                  <a:cubicBezTo>
                    <a:pt x="19495878" y="3077747"/>
                    <a:pt x="19678166" y="2973141"/>
                    <a:pt x="19678166" y="2844687"/>
                  </a:cubicBezTo>
                  <a:lnTo>
                    <a:pt x="19678166" y="287260"/>
                  </a:lnTo>
                  <a:cubicBezTo>
                    <a:pt x="19678166" y="158806"/>
                    <a:pt x="19495878" y="54200"/>
                    <a:pt x="19269833" y="54200"/>
                  </a:cubicBezTo>
                  <a:lnTo>
                    <a:pt x="501934" y="54200"/>
                  </a:lnTo>
                  <a:lnTo>
                    <a:pt x="501934" y="27100"/>
                  </a:lnTo>
                  <a:lnTo>
                    <a:pt x="501934" y="54200"/>
                  </a:lnTo>
                  <a:cubicBezTo>
                    <a:pt x="275888" y="54200"/>
                    <a:pt x="93601" y="158806"/>
                    <a:pt x="93601" y="287260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210382" y="1681171"/>
            <a:ext cx="432468" cy="8134708"/>
            <a:chOff x="0" y="0"/>
            <a:chExt cx="153360" cy="28846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3360" cy="2884805"/>
            </a:xfrm>
            <a:custGeom>
              <a:avLst/>
              <a:gdLst/>
              <a:ahLst/>
              <a:cxnLst/>
              <a:rect r="r" b="b" t="t" l="l"/>
              <a:pathLst>
                <a:path h="2884805" w="153360">
                  <a:moveTo>
                    <a:pt x="0" y="56769"/>
                  </a:moveTo>
                  <a:cubicBezTo>
                    <a:pt x="0" y="25400"/>
                    <a:pt x="19170" y="0"/>
                    <a:pt x="42845" y="0"/>
                  </a:cubicBezTo>
                  <a:lnTo>
                    <a:pt x="110611" y="0"/>
                  </a:lnTo>
                  <a:cubicBezTo>
                    <a:pt x="134190" y="0"/>
                    <a:pt x="153360" y="25400"/>
                    <a:pt x="153360" y="56769"/>
                  </a:cubicBezTo>
                  <a:lnTo>
                    <a:pt x="153360" y="2828036"/>
                  </a:lnTo>
                  <a:cubicBezTo>
                    <a:pt x="153360" y="2859405"/>
                    <a:pt x="134190" y="2884805"/>
                    <a:pt x="110515" y="2884805"/>
                  </a:cubicBezTo>
                  <a:lnTo>
                    <a:pt x="42845" y="2884805"/>
                  </a:lnTo>
                  <a:cubicBezTo>
                    <a:pt x="1917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729605" y="2535841"/>
            <a:ext cx="14108504" cy="118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08" indent="-410204" lvl="1">
              <a:lnSpc>
                <a:spcPts val="4739"/>
              </a:lnSpc>
              <a:buAutoNum type="arabicPeriod" startAt="1"/>
            </a:pPr>
            <a:r>
              <a:rPr lang="en-US" sz="3799">
                <a:solidFill>
                  <a:srgbClr val="1F1F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Helps car buyers make informed decisions based on safety, cost, and usability.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6463" y="4993111"/>
            <a:ext cx="14671932" cy="119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5287" indent="-412644" lvl="1">
              <a:lnSpc>
                <a:spcPts val="4767"/>
              </a:lnSpc>
              <a:buAutoNum type="arabicPeriod" startAt="1"/>
            </a:pPr>
            <a:r>
              <a:rPr lang="en-US" sz="3822">
                <a:solidFill>
                  <a:srgbClr val="1F1F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Enables automated car recommendation and classification in online platforms.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9605" y="7737857"/>
            <a:ext cx="14671932" cy="179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5287" indent="-412644" lvl="1">
              <a:lnSpc>
                <a:spcPts val="4767"/>
              </a:lnSpc>
              <a:buAutoNum type="arabicPeriod" startAt="1"/>
            </a:pPr>
            <a:r>
              <a:rPr lang="en-US" sz="3822">
                <a:solidFill>
                  <a:srgbClr val="1F1F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Assists manufacturers in analyzing cost–quality trade-offs during design and reduces human bias by providing objective, data-driven car evaluations.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494965" y="954547"/>
            <a:ext cx="15199816" cy="102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30"/>
              </a:lnSpc>
            </a:pPr>
            <a:r>
              <a:rPr lang="en-US" sz="6599" u="sng">
                <a:solidFill>
                  <a:srgbClr val="1F1F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 &amp; Future Enhancements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8380" y="3066246"/>
            <a:ext cx="7446754" cy="588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1"/>
              </a:lnSpc>
            </a:pPr>
            <a:r>
              <a:rPr lang="en-US" sz="4151" b="true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project successfully predicted car acceptability using supervised ML. Random Forest achieved the highest accuracy (97.4%), outperforming Logistic Regression (65.9%).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5018" y="2747937"/>
            <a:ext cx="8048034" cy="2556597"/>
            <a:chOff x="0" y="0"/>
            <a:chExt cx="10730713" cy="3408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9495"/>
              <a:ext cx="10679938" cy="3349791"/>
            </a:xfrm>
            <a:custGeom>
              <a:avLst/>
              <a:gdLst/>
              <a:ahLst/>
              <a:cxnLst/>
              <a:rect r="r" b="b" t="t" l="l"/>
              <a:pathLst>
                <a:path h="3349791" w="10679938">
                  <a:moveTo>
                    <a:pt x="0" y="283156"/>
                  </a:moveTo>
                  <a:cubicBezTo>
                    <a:pt x="0" y="126831"/>
                    <a:pt x="110617" y="0"/>
                    <a:pt x="247015" y="0"/>
                  </a:cubicBezTo>
                  <a:lnTo>
                    <a:pt x="10432923" y="0"/>
                  </a:lnTo>
                  <a:cubicBezTo>
                    <a:pt x="10569321" y="0"/>
                    <a:pt x="10679938" y="126831"/>
                    <a:pt x="10679938" y="283156"/>
                  </a:cubicBezTo>
                  <a:lnTo>
                    <a:pt x="10679938" y="3066635"/>
                  </a:lnTo>
                  <a:cubicBezTo>
                    <a:pt x="10679938" y="3222961"/>
                    <a:pt x="10569321" y="3349791"/>
                    <a:pt x="10432923" y="3349791"/>
                  </a:cubicBezTo>
                  <a:lnTo>
                    <a:pt x="247015" y="3349791"/>
                  </a:lnTo>
                  <a:cubicBezTo>
                    <a:pt x="110617" y="3349791"/>
                    <a:pt x="0" y="3222961"/>
                    <a:pt x="0" y="3066635"/>
                  </a:cubicBezTo>
                  <a:close/>
                </a:path>
              </a:pathLst>
            </a:custGeom>
            <a:solidFill>
              <a:srgbClr val="D1DC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30738" cy="3408781"/>
            </a:xfrm>
            <a:custGeom>
              <a:avLst/>
              <a:gdLst/>
              <a:ahLst/>
              <a:cxnLst/>
              <a:rect r="r" b="b" t="t" l="l"/>
              <a:pathLst>
                <a:path h="3408781" w="10730738">
                  <a:moveTo>
                    <a:pt x="0" y="312651"/>
                  </a:moveTo>
                  <a:cubicBezTo>
                    <a:pt x="0" y="139661"/>
                    <a:pt x="122301" y="0"/>
                    <a:pt x="272415" y="0"/>
                  </a:cubicBezTo>
                  <a:lnTo>
                    <a:pt x="10458323" y="0"/>
                  </a:lnTo>
                  <a:lnTo>
                    <a:pt x="10458323" y="29495"/>
                  </a:lnTo>
                  <a:lnTo>
                    <a:pt x="10458323" y="0"/>
                  </a:lnTo>
                  <a:cubicBezTo>
                    <a:pt x="10608437" y="0"/>
                    <a:pt x="10730738" y="139661"/>
                    <a:pt x="10730738" y="312651"/>
                  </a:cubicBezTo>
                  <a:lnTo>
                    <a:pt x="10705338" y="312651"/>
                  </a:lnTo>
                  <a:lnTo>
                    <a:pt x="10730738" y="312651"/>
                  </a:lnTo>
                  <a:lnTo>
                    <a:pt x="10730738" y="3096130"/>
                  </a:lnTo>
                  <a:lnTo>
                    <a:pt x="10705338" y="3096130"/>
                  </a:lnTo>
                  <a:lnTo>
                    <a:pt x="10730738" y="3096130"/>
                  </a:lnTo>
                  <a:cubicBezTo>
                    <a:pt x="10730738" y="3269121"/>
                    <a:pt x="10608437" y="3408781"/>
                    <a:pt x="10458323" y="3408781"/>
                  </a:cubicBezTo>
                  <a:lnTo>
                    <a:pt x="10458323" y="3379286"/>
                  </a:lnTo>
                  <a:lnTo>
                    <a:pt x="10458323" y="3408781"/>
                  </a:lnTo>
                  <a:lnTo>
                    <a:pt x="272415" y="3408781"/>
                  </a:lnTo>
                  <a:lnTo>
                    <a:pt x="272415" y="3379286"/>
                  </a:lnTo>
                  <a:lnTo>
                    <a:pt x="272415" y="3408781"/>
                  </a:lnTo>
                  <a:cubicBezTo>
                    <a:pt x="122301" y="3408781"/>
                    <a:pt x="0" y="3269121"/>
                    <a:pt x="0" y="3096130"/>
                  </a:cubicBezTo>
                  <a:lnTo>
                    <a:pt x="0" y="312651"/>
                  </a:lnTo>
                  <a:lnTo>
                    <a:pt x="25400" y="312651"/>
                  </a:lnTo>
                  <a:lnTo>
                    <a:pt x="0" y="312651"/>
                  </a:lnTo>
                  <a:moveTo>
                    <a:pt x="50800" y="312651"/>
                  </a:moveTo>
                  <a:lnTo>
                    <a:pt x="50800" y="3096130"/>
                  </a:lnTo>
                  <a:lnTo>
                    <a:pt x="25400" y="3096130"/>
                  </a:lnTo>
                  <a:lnTo>
                    <a:pt x="50800" y="3096130"/>
                  </a:lnTo>
                  <a:cubicBezTo>
                    <a:pt x="50800" y="3235938"/>
                    <a:pt x="149733" y="3349790"/>
                    <a:pt x="272415" y="3349790"/>
                  </a:cubicBezTo>
                  <a:lnTo>
                    <a:pt x="10458323" y="3349790"/>
                  </a:lnTo>
                  <a:cubicBezTo>
                    <a:pt x="10581005" y="3349790"/>
                    <a:pt x="10679938" y="3235938"/>
                    <a:pt x="10679938" y="3096130"/>
                  </a:cubicBezTo>
                  <a:lnTo>
                    <a:pt x="10679938" y="312651"/>
                  </a:lnTo>
                  <a:cubicBezTo>
                    <a:pt x="10679938" y="172843"/>
                    <a:pt x="10581005" y="58991"/>
                    <a:pt x="10458323" y="58991"/>
                  </a:cubicBezTo>
                  <a:lnTo>
                    <a:pt x="272415" y="58991"/>
                  </a:lnTo>
                  <a:lnTo>
                    <a:pt x="272415" y="29495"/>
                  </a:lnTo>
                  <a:lnTo>
                    <a:pt x="272415" y="58991"/>
                  </a:lnTo>
                  <a:cubicBezTo>
                    <a:pt x="149733" y="58991"/>
                    <a:pt x="50800" y="172843"/>
                    <a:pt x="50800" y="312651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645406" y="2979982"/>
            <a:ext cx="152400" cy="2163518"/>
            <a:chOff x="0" y="0"/>
            <a:chExt cx="203200" cy="2884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2417661" y="2916385"/>
            <a:ext cx="2735610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Learnings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72840" y="3729857"/>
            <a:ext cx="7252392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Tree-based models excel with categorical data; data preprocessing is crucial for model compatibility.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66634" y="7083323"/>
            <a:ext cx="8048177" cy="2201618"/>
            <a:chOff x="0" y="0"/>
            <a:chExt cx="10730903" cy="29354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25400"/>
              <a:ext cx="10680192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80192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3177" y="0"/>
                  </a:lnTo>
                  <a:cubicBezTo>
                    <a:pt x="10569575" y="0"/>
                    <a:pt x="10680192" y="109220"/>
                    <a:pt x="10680192" y="243840"/>
                  </a:cubicBezTo>
                  <a:lnTo>
                    <a:pt x="10680192" y="2640838"/>
                  </a:lnTo>
                  <a:cubicBezTo>
                    <a:pt x="10680192" y="2775458"/>
                    <a:pt x="10569575" y="2884678"/>
                    <a:pt x="10433177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DFEA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0992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992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992" y="120269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2666238"/>
                  </a:lnTo>
                  <a:lnTo>
                    <a:pt x="10705592" y="2666238"/>
                  </a:lnTo>
                  <a:lnTo>
                    <a:pt x="10730992" y="2666238"/>
                  </a:lnTo>
                  <a:cubicBezTo>
                    <a:pt x="10730992" y="2815209"/>
                    <a:pt x="10608691" y="2935478"/>
                    <a:pt x="10458577" y="2935478"/>
                  </a:cubicBezTo>
                  <a:lnTo>
                    <a:pt x="10458577" y="2910078"/>
                  </a:lnTo>
                  <a:lnTo>
                    <a:pt x="10458577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577" y="2884678"/>
                  </a:lnTo>
                  <a:cubicBezTo>
                    <a:pt x="10581259" y="2884678"/>
                    <a:pt x="10680192" y="2786634"/>
                    <a:pt x="10680192" y="2666238"/>
                  </a:cubicBezTo>
                  <a:lnTo>
                    <a:pt x="10680192" y="269240"/>
                  </a:lnTo>
                  <a:cubicBezTo>
                    <a:pt x="10680192" y="148844"/>
                    <a:pt x="10581259" y="50800"/>
                    <a:pt x="10458577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018673" y="7121423"/>
            <a:ext cx="152400" cy="2163518"/>
            <a:chOff x="0" y="0"/>
            <a:chExt cx="203200" cy="28846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9721606" y="7404945"/>
            <a:ext cx="2328118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A1A1A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Work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21606" y="7951289"/>
            <a:ext cx="7252545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 SMOTE for class imbalance, integrate XAI (SHAP/LIME), and explore real-time deployment.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60672" y="1337942"/>
            <a:ext cx="10908655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6191E"/>
                </a:solidFill>
                <a:latin typeface="Archivo Black"/>
                <a:ea typeface="Archivo Black"/>
                <a:cs typeface="Archivo Black"/>
                <a:sym typeface="Archivo Black"/>
              </a:rPr>
              <a:t>Artificial Learning Platforms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1660" y="2771211"/>
            <a:ext cx="10029688" cy="691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44"/>
              </a:lnSpc>
            </a:pPr>
            <a:r>
              <a:rPr lang="en-US" sz="4878" b="true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We explore three primary AI learning approaches: Supervised, Unsupervised, and Semi-supervised learning. These concepts, studied in our college module and through extensive research, form the foundation of modern AI.</a:t>
            </a:r>
          </a:p>
        </p:txBody>
      </p:sp>
      <p:sp>
        <p:nvSpPr>
          <p:cNvPr name="Freeform 8" id="8" descr="image"/>
          <p:cNvSpPr/>
          <p:nvPr/>
        </p:nvSpPr>
        <p:spPr>
          <a:xfrm flipH="false" flipV="false" rot="0">
            <a:off x="2153108" y="5394031"/>
            <a:ext cx="4329146" cy="4114800"/>
          </a:xfrm>
          <a:custGeom>
            <a:avLst/>
            <a:gdLst/>
            <a:ahLst/>
            <a:cxnLst/>
            <a:rect r="r" b="b" t="t" l="l"/>
            <a:pathLst>
              <a:path h="4114800" w="4329146">
                <a:moveTo>
                  <a:pt x="0" y="0"/>
                </a:moveTo>
                <a:lnTo>
                  <a:pt x="4329146" y="0"/>
                </a:lnTo>
                <a:lnTo>
                  <a:pt x="43291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914135" cy="10639201"/>
            <a:chOff x="0" y="0"/>
            <a:chExt cx="24384000" cy="137160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l="-175861" t="0" r="-1446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49640" y="1558587"/>
            <a:ext cx="7501077" cy="308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61"/>
              </a:lnSpc>
            </a:pPr>
            <a:r>
              <a:rPr lang="en-US" sz="9752">
                <a:solidFill>
                  <a:srgbClr val="FEFEFE"/>
                </a:solidFill>
                <a:latin typeface="Archivo Black"/>
                <a:ea typeface="Archivo Black"/>
                <a:cs typeface="Archivo Black"/>
                <a:sym typeface="Archivo Black"/>
              </a:rPr>
              <a:t>Supervised</a:t>
            </a:r>
          </a:p>
          <a:p>
            <a:pPr algn="l">
              <a:lnSpc>
                <a:spcPts val="12163"/>
              </a:lnSpc>
            </a:pPr>
            <a:r>
              <a:rPr lang="en-US" sz="9752">
                <a:solidFill>
                  <a:srgbClr val="FEFEFE"/>
                </a:solidFill>
                <a:latin typeface="Archivo Black"/>
                <a:ea typeface="Archivo Black"/>
                <a:cs typeface="Archivo Black"/>
                <a:sym typeface="Archivo Black"/>
              </a:rPr>
              <a:t> Learning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54138" y="2488254"/>
            <a:ext cx="5283546" cy="2655246"/>
            <a:chOff x="0" y="0"/>
            <a:chExt cx="7044728" cy="35403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993890" cy="3489452"/>
            </a:xfrm>
            <a:custGeom>
              <a:avLst/>
              <a:gdLst/>
              <a:ahLst/>
              <a:cxnLst/>
              <a:rect r="r" b="b" t="t" l="l"/>
              <a:pathLst>
                <a:path h="3489452" w="6993890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45612"/>
                  </a:lnTo>
                  <a:cubicBezTo>
                    <a:pt x="6993890" y="3380232"/>
                    <a:pt x="6883908" y="3489452"/>
                    <a:pt x="6748272" y="3489452"/>
                  </a:cubicBezTo>
                  <a:lnTo>
                    <a:pt x="245618" y="3489452"/>
                  </a:lnTo>
                  <a:cubicBezTo>
                    <a:pt x="109982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1F1F1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44690" cy="3540252"/>
            </a:xfrm>
            <a:custGeom>
              <a:avLst/>
              <a:gdLst/>
              <a:ahLst/>
              <a:cxnLst/>
              <a:rect r="r" b="b" t="t" l="l"/>
              <a:pathLst>
                <a:path h="3540252" w="7044690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71012"/>
                  </a:lnTo>
                  <a:lnTo>
                    <a:pt x="7019290" y="3271012"/>
                  </a:lnTo>
                  <a:lnTo>
                    <a:pt x="7044690" y="3271012"/>
                  </a:lnTo>
                  <a:cubicBezTo>
                    <a:pt x="7044690" y="3419856"/>
                    <a:pt x="6923151" y="3540252"/>
                    <a:pt x="6773672" y="3540252"/>
                  </a:cubicBezTo>
                  <a:lnTo>
                    <a:pt x="6773672" y="3514852"/>
                  </a:lnTo>
                  <a:lnTo>
                    <a:pt x="6773672" y="3540252"/>
                  </a:lnTo>
                  <a:lnTo>
                    <a:pt x="271018" y="3540252"/>
                  </a:lnTo>
                  <a:lnTo>
                    <a:pt x="271018" y="3514852"/>
                  </a:lnTo>
                  <a:lnTo>
                    <a:pt x="271018" y="3540252"/>
                  </a:lnTo>
                  <a:cubicBezTo>
                    <a:pt x="121539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225" y="3489452"/>
                    <a:pt x="271018" y="3489452"/>
                  </a:cubicBezTo>
                  <a:lnTo>
                    <a:pt x="6773672" y="3489452"/>
                  </a:lnTo>
                  <a:cubicBezTo>
                    <a:pt x="6895465" y="3489452"/>
                    <a:pt x="6993890" y="3391535"/>
                    <a:pt x="6993890" y="3271012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16704" y="2481650"/>
            <a:ext cx="202816" cy="3482942"/>
            <a:chOff x="0" y="0"/>
            <a:chExt cx="203200" cy="34895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2163397" y="2732668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Labeled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1955" y="3456954"/>
            <a:ext cx="448791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Algorithms train on data with known input features and correct output labels.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02156" y="6243485"/>
            <a:ext cx="5283546" cy="2655246"/>
            <a:chOff x="0" y="0"/>
            <a:chExt cx="7044728" cy="35403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6993890" cy="3489452"/>
            </a:xfrm>
            <a:custGeom>
              <a:avLst/>
              <a:gdLst/>
              <a:ahLst/>
              <a:cxnLst/>
              <a:rect r="r" b="b" t="t" l="l"/>
              <a:pathLst>
                <a:path h="3489452" w="6993890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45612"/>
                  </a:lnTo>
                  <a:cubicBezTo>
                    <a:pt x="6993890" y="3380232"/>
                    <a:pt x="6883908" y="3489452"/>
                    <a:pt x="6748272" y="3489452"/>
                  </a:cubicBezTo>
                  <a:lnTo>
                    <a:pt x="245618" y="3489452"/>
                  </a:lnTo>
                  <a:cubicBezTo>
                    <a:pt x="109982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1F1F1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44690" cy="3540252"/>
            </a:xfrm>
            <a:custGeom>
              <a:avLst/>
              <a:gdLst/>
              <a:ahLst/>
              <a:cxnLst/>
              <a:rect r="r" b="b" t="t" l="l"/>
              <a:pathLst>
                <a:path h="3540252" w="7044690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71012"/>
                  </a:lnTo>
                  <a:lnTo>
                    <a:pt x="7019290" y="3271012"/>
                  </a:lnTo>
                  <a:lnTo>
                    <a:pt x="7044690" y="3271012"/>
                  </a:lnTo>
                  <a:cubicBezTo>
                    <a:pt x="7044690" y="3419856"/>
                    <a:pt x="6923151" y="3540252"/>
                    <a:pt x="6773672" y="3540252"/>
                  </a:cubicBezTo>
                  <a:lnTo>
                    <a:pt x="6773672" y="3514852"/>
                  </a:lnTo>
                  <a:lnTo>
                    <a:pt x="6773672" y="3540252"/>
                  </a:lnTo>
                  <a:lnTo>
                    <a:pt x="271018" y="3540252"/>
                  </a:lnTo>
                  <a:lnTo>
                    <a:pt x="271018" y="3514852"/>
                  </a:lnTo>
                  <a:lnTo>
                    <a:pt x="271018" y="3540252"/>
                  </a:lnTo>
                  <a:cubicBezTo>
                    <a:pt x="121539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225" y="3489452"/>
                    <a:pt x="271018" y="3489452"/>
                  </a:cubicBezTo>
                  <a:lnTo>
                    <a:pt x="6773672" y="3489452"/>
                  </a:lnTo>
                  <a:cubicBezTo>
                    <a:pt x="6895465" y="3489452"/>
                    <a:pt x="6993890" y="3391535"/>
                    <a:pt x="6993890" y="3271012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042073" y="5971196"/>
            <a:ext cx="195612" cy="3359216"/>
            <a:chOff x="0" y="0"/>
            <a:chExt cx="203200" cy="34895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6957117" y="6546056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Pattern Recognition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57117" y="7111451"/>
            <a:ext cx="448791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Discovers input-output patterns for accurate predictions on new data.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31113" y="6243485"/>
            <a:ext cx="5283546" cy="2655246"/>
            <a:chOff x="0" y="0"/>
            <a:chExt cx="7044728" cy="35403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6993890" cy="3489452"/>
            </a:xfrm>
            <a:custGeom>
              <a:avLst/>
              <a:gdLst/>
              <a:ahLst/>
              <a:cxnLst/>
              <a:rect r="r" b="b" t="t" l="l"/>
              <a:pathLst>
                <a:path h="3489452" w="6993890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45612"/>
                  </a:lnTo>
                  <a:cubicBezTo>
                    <a:pt x="6993890" y="3380232"/>
                    <a:pt x="6883908" y="3489452"/>
                    <a:pt x="6748272" y="3489452"/>
                  </a:cubicBezTo>
                  <a:lnTo>
                    <a:pt x="245618" y="3489452"/>
                  </a:lnTo>
                  <a:cubicBezTo>
                    <a:pt x="109982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1F1F1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44690" cy="3540252"/>
            </a:xfrm>
            <a:custGeom>
              <a:avLst/>
              <a:gdLst/>
              <a:ahLst/>
              <a:cxnLst/>
              <a:rect r="r" b="b" t="t" l="l"/>
              <a:pathLst>
                <a:path h="3540252" w="7044690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71012"/>
                  </a:lnTo>
                  <a:lnTo>
                    <a:pt x="7019290" y="3271012"/>
                  </a:lnTo>
                  <a:lnTo>
                    <a:pt x="7044690" y="3271012"/>
                  </a:lnTo>
                  <a:cubicBezTo>
                    <a:pt x="7044690" y="3419856"/>
                    <a:pt x="6923151" y="3540252"/>
                    <a:pt x="6773672" y="3540252"/>
                  </a:cubicBezTo>
                  <a:lnTo>
                    <a:pt x="6773672" y="3514852"/>
                  </a:lnTo>
                  <a:lnTo>
                    <a:pt x="6773672" y="3540252"/>
                  </a:lnTo>
                  <a:lnTo>
                    <a:pt x="271018" y="3540252"/>
                  </a:lnTo>
                  <a:lnTo>
                    <a:pt x="271018" y="3514852"/>
                  </a:lnTo>
                  <a:lnTo>
                    <a:pt x="271018" y="3540252"/>
                  </a:lnTo>
                  <a:cubicBezTo>
                    <a:pt x="121539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225" y="3489452"/>
                    <a:pt x="271018" y="3489452"/>
                  </a:cubicBezTo>
                  <a:lnTo>
                    <a:pt x="6773672" y="3489452"/>
                  </a:lnTo>
                  <a:cubicBezTo>
                    <a:pt x="6895465" y="3489452"/>
                    <a:pt x="6993890" y="3391535"/>
                    <a:pt x="6993890" y="3271012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2012063" y="6262535"/>
            <a:ext cx="152400" cy="2617146"/>
            <a:chOff x="0" y="0"/>
            <a:chExt cx="203200" cy="34895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2486084" y="6546056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Training &amp; Prediction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86084" y="7111451"/>
            <a:ext cx="448791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Involves learning from examples and applying that knowledge.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332157"/>
            <a:ext cx="8870007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A1A1A"/>
                </a:solidFill>
                <a:latin typeface="Archivo Black"/>
                <a:ea typeface="Archivo Black"/>
                <a:cs typeface="Archivo Black"/>
                <a:sym typeface="Archivo Black"/>
              </a:rPr>
              <a:t>Unsupervised Learning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3106636"/>
            <a:ext cx="4580934" cy="3004242"/>
            <a:chOff x="0" y="0"/>
            <a:chExt cx="6107913" cy="40056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7938" cy="4005707"/>
            </a:xfrm>
            <a:custGeom>
              <a:avLst/>
              <a:gdLst/>
              <a:ahLst/>
              <a:cxnLst/>
              <a:rect r="r" b="b" t="t" l="l"/>
              <a:pathLst>
                <a:path h="4005707" w="610793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64098" y="0"/>
                  </a:lnTo>
                  <a:cubicBezTo>
                    <a:pt x="5998718" y="0"/>
                    <a:pt x="6107938" y="109220"/>
                    <a:pt x="6107938" y="243840"/>
                  </a:cubicBezTo>
                  <a:lnTo>
                    <a:pt x="6107938" y="3761867"/>
                  </a:lnTo>
                  <a:cubicBezTo>
                    <a:pt x="6107938" y="3896487"/>
                    <a:pt x="5998718" y="4005707"/>
                    <a:pt x="5864098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1F1F1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92238" y="3068536"/>
            <a:ext cx="4580934" cy="152400"/>
            <a:chOff x="0" y="0"/>
            <a:chExt cx="6107913" cy="203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7938" cy="203327"/>
            </a:xfrm>
            <a:custGeom>
              <a:avLst/>
              <a:gdLst/>
              <a:ahLst/>
              <a:cxnLst/>
              <a:rect r="r" b="b" t="t" l="l"/>
              <a:pathLst>
                <a:path h="203327" w="610793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169" y="0"/>
                  </a:lnTo>
                  <a:cubicBezTo>
                    <a:pt x="6082538" y="0"/>
                    <a:pt x="6107938" y="25400"/>
                    <a:pt x="6107938" y="56769"/>
                  </a:cubicBezTo>
                  <a:lnTo>
                    <a:pt x="6107938" y="146558"/>
                  </a:lnTo>
                  <a:cubicBezTo>
                    <a:pt x="6107938" y="177927"/>
                    <a:pt x="6082538" y="203327"/>
                    <a:pt x="6051169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857424" y="2681440"/>
            <a:ext cx="850554" cy="850554"/>
            <a:chOff x="0" y="0"/>
            <a:chExt cx="1134072" cy="11340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3112513" y="2936529"/>
            <a:ext cx="340223" cy="340223"/>
          </a:xfrm>
          <a:custGeom>
            <a:avLst/>
            <a:gdLst/>
            <a:ahLst/>
            <a:cxnLst/>
            <a:rect r="r" b="b" t="t" l="l"/>
            <a:pathLst>
              <a:path h="340223" w="340223">
                <a:moveTo>
                  <a:pt x="0" y="0"/>
                </a:moveTo>
                <a:lnTo>
                  <a:pt x="340223" y="0"/>
                </a:lnTo>
                <a:lnTo>
                  <a:pt x="340223" y="340223"/>
                </a:lnTo>
                <a:lnTo>
                  <a:pt x="0" y="340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388" r="0" b="-138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13859" y="3796303"/>
            <a:ext cx="2293888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latsi"/>
                <a:ea typeface="Alatsi"/>
                <a:cs typeface="Alatsi"/>
                <a:sym typeface="Alatsi"/>
              </a:rPr>
              <a:t>Unlabeled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3859" y="4342657"/>
            <a:ext cx="3937692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Algorithms uncover hidden patterns without explicit correct answers.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856684" y="3106636"/>
            <a:ext cx="4581077" cy="3004242"/>
            <a:chOff x="0" y="0"/>
            <a:chExt cx="6108103" cy="40056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08065" cy="4005707"/>
            </a:xfrm>
            <a:custGeom>
              <a:avLst/>
              <a:gdLst/>
              <a:ahLst/>
              <a:cxnLst/>
              <a:rect r="r" b="b" t="t" l="l"/>
              <a:pathLst>
                <a:path h="4005707" w="610806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64225" y="0"/>
                  </a:lnTo>
                  <a:cubicBezTo>
                    <a:pt x="5998845" y="0"/>
                    <a:pt x="6108065" y="109220"/>
                    <a:pt x="6108065" y="243840"/>
                  </a:cubicBezTo>
                  <a:lnTo>
                    <a:pt x="6108065" y="3761867"/>
                  </a:lnTo>
                  <a:cubicBezTo>
                    <a:pt x="6108065" y="3896487"/>
                    <a:pt x="5998845" y="4005707"/>
                    <a:pt x="5864225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1F1F1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5856684" y="3068536"/>
            <a:ext cx="4581077" cy="152400"/>
            <a:chOff x="0" y="0"/>
            <a:chExt cx="6108103" cy="203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08192" cy="203327"/>
            </a:xfrm>
            <a:custGeom>
              <a:avLst/>
              <a:gdLst/>
              <a:ahLst/>
              <a:cxnLst/>
              <a:rect r="r" b="b" t="t" l="l"/>
              <a:pathLst>
                <a:path h="203327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146558"/>
                  </a:lnTo>
                  <a:cubicBezTo>
                    <a:pt x="6108192" y="177927"/>
                    <a:pt x="6082792" y="203327"/>
                    <a:pt x="6051423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7721870" y="2681440"/>
            <a:ext cx="850554" cy="850554"/>
            <a:chOff x="0" y="0"/>
            <a:chExt cx="1134072" cy="11340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976968" y="2936529"/>
            <a:ext cx="340223" cy="340223"/>
          </a:xfrm>
          <a:custGeom>
            <a:avLst/>
            <a:gdLst/>
            <a:ahLst/>
            <a:cxnLst/>
            <a:rect r="r" b="b" t="t" l="l"/>
            <a:pathLst>
              <a:path h="340223" w="340223">
                <a:moveTo>
                  <a:pt x="0" y="0"/>
                </a:moveTo>
                <a:lnTo>
                  <a:pt x="340224" y="0"/>
                </a:lnTo>
                <a:lnTo>
                  <a:pt x="340224" y="340223"/>
                </a:lnTo>
                <a:lnTo>
                  <a:pt x="0" y="340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500" r="0" b="-12497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178306" y="3796303"/>
            <a:ext cx="2666405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latsi"/>
                <a:ea typeface="Alatsi"/>
                <a:cs typeface="Alatsi"/>
                <a:sym typeface="Alatsi"/>
              </a:rPr>
              <a:t>Pattern Discovery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78306" y="4342657"/>
            <a:ext cx="3937845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Automatically identifies clusters, groups, or associations in data.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92238" y="6819605"/>
            <a:ext cx="9445523" cy="2096986"/>
            <a:chOff x="0" y="0"/>
            <a:chExt cx="12594031" cy="27959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594082" cy="2796032"/>
            </a:xfrm>
            <a:custGeom>
              <a:avLst/>
              <a:gdLst/>
              <a:ahLst/>
              <a:cxnLst/>
              <a:rect r="r" b="b" t="t" l="l"/>
              <a:pathLst>
                <a:path h="2796032" w="1259408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2350242" y="0"/>
                  </a:lnTo>
                  <a:cubicBezTo>
                    <a:pt x="12484862" y="0"/>
                    <a:pt x="12594082" y="109220"/>
                    <a:pt x="12594082" y="243840"/>
                  </a:cubicBezTo>
                  <a:lnTo>
                    <a:pt x="12594082" y="2552192"/>
                  </a:lnTo>
                  <a:cubicBezTo>
                    <a:pt x="12594082" y="2686812"/>
                    <a:pt x="12484862" y="2796032"/>
                    <a:pt x="12350242" y="2796032"/>
                  </a:cubicBezTo>
                  <a:lnTo>
                    <a:pt x="243840" y="2796032"/>
                  </a:lnTo>
                  <a:cubicBezTo>
                    <a:pt x="109220" y="2796032"/>
                    <a:pt x="0" y="2686812"/>
                    <a:pt x="0" y="2552192"/>
                  </a:cubicBezTo>
                  <a:close/>
                </a:path>
              </a:pathLst>
            </a:custGeom>
            <a:solidFill>
              <a:srgbClr val="1F1F1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92238" y="6781505"/>
            <a:ext cx="9445523" cy="152400"/>
            <a:chOff x="0" y="0"/>
            <a:chExt cx="12594031" cy="203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594082" cy="203327"/>
            </a:xfrm>
            <a:custGeom>
              <a:avLst/>
              <a:gdLst/>
              <a:ahLst/>
              <a:cxnLst/>
              <a:rect r="r" b="b" t="t" l="l"/>
              <a:pathLst>
                <a:path h="203327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146558"/>
                  </a:lnTo>
                  <a:cubicBezTo>
                    <a:pt x="12594082" y="177927"/>
                    <a:pt x="12568682" y="203327"/>
                    <a:pt x="12537313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5289728" y="6394399"/>
            <a:ext cx="850554" cy="850554"/>
            <a:chOff x="0" y="0"/>
            <a:chExt cx="1134072" cy="113407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5544817" y="6649488"/>
            <a:ext cx="340223" cy="340223"/>
          </a:xfrm>
          <a:custGeom>
            <a:avLst/>
            <a:gdLst/>
            <a:ahLst/>
            <a:cxnLst/>
            <a:rect r="r" b="b" t="t" l="l"/>
            <a:pathLst>
              <a:path h="340223" w="340223">
                <a:moveTo>
                  <a:pt x="0" y="0"/>
                </a:moveTo>
                <a:lnTo>
                  <a:pt x="340223" y="0"/>
                </a:lnTo>
                <a:lnTo>
                  <a:pt x="340223" y="340224"/>
                </a:lnTo>
                <a:lnTo>
                  <a:pt x="0" y="340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9443" r="0" b="-19443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313859" y="7509272"/>
            <a:ext cx="305261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latsi"/>
                <a:ea typeface="Alatsi"/>
                <a:cs typeface="Alatsi"/>
                <a:sym typeface="Alatsi"/>
              </a:rPr>
              <a:t>Exploratory Analysis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3859" y="8055616"/>
            <a:ext cx="8802291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Explores unknown data distributions to reveal concealed forms.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8" y="1530991"/>
            <a:ext cx="9716244" cy="86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Semi-Supervised Learning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850238" y="2861224"/>
            <a:ext cx="1417587" cy="2087318"/>
          </a:xfrm>
          <a:custGeom>
            <a:avLst/>
            <a:gdLst/>
            <a:ahLst/>
            <a:cxnLst/>
            <a:rect r="r" b="b" t="t" l="l"/>
            <a:pathLst>
              <a:path h="2087318" w="1417587">
                <a:moveTo>
                  <a:pt x="0" y="0"/>
                </a:moveTo>
                <a:lnTo>
                  <a:pt x="1417587" y="0"/>
                </a:lnTo>
                <a:lnTo>
                  <a:pt x="1417587" y="2087318"/>
                </a:lnTo>
                <a:lnTo>
                  <a:pt x="0" y="2087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" t="0" r="-9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51346" y="3106636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Hybrid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1346" y="3672040"/>
            <a:ext cx="774441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Combines small amounts of labeled data with large quantities of unlabeled data.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850238" y="4948533"/>
            <a:ext cx="1417587" cy="1701108"/>
          </a:xfrm>
          <a:custGeom>
            <a:avLst/>
            <a:gdLst/>
            <a:ahLst/>
            <a:cxnLst/>
            <a:rect r="r" b="b" t="t" l="l"/>
            <a:pathLst>
              <a:path h="1701108" w="1417587">
                <a:moveTo>
                  <a:pt x="0" y="0"/>
                </a:moveTo>
                <a:lnTo>
                  <a:pt x="1417587" y="0"/>
                </a:lnTo>
                <a:lnTo>
                  <a:pt x="1417587" y="1701108"/>
                </a:lnTo>
                <a:lnTo>
                  <a:pt x="0" y="1701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" r="0" b="-5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51346" y="5193954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Efficiency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51346" y="5759348"/>
            <a:ext cx="7744416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More efficient when labels are costly or tedious to obtain.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850238" y="6649641"/>
            <a:ext cx="1417587" cy="2087318"/>
          </a:xfrm>
          <a:custGeom>
            <a:avLst/>
            <a:gdLst/>
            <a:ahLst/>
            <a:cxnLst/>
            <a:rect r="r" b="b" t="t" l="l"/>
            <a:pathLst>
              <a:path h="2087318" w="1417587">
                <a:moveTo>
                  <a:pt x="0" y="0"/>
                </a:moveTo>
                <a:lnTo>
                  <a:pt x="1417587" y="0"/>
                </a:lnTo>
                <a:lnTo>
                  <a:pt x="1417587" y="2087318"/>
                </a:lnTo>
                <a:lnTo>
                  <a:pt x="0" y="2087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0" t="0" r="-9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551346" y="6895062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Enhancement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1346" y="7460456"/>
            <a:ext cx="774441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 is enhanced with unsupervised steps like clustering.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919957" y="518636"/>
            <a:ext cx="14696331" cy="97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7"/>
              </a:lnSpc>
            </a:pPr>
            <a:r>
              <a:rPr lang="en-US" b="true" sz="5949">
                <a:solidFill>
                  <a:srgbClr val="1A1A1A"/>
                </a:solidFill>
                <a:latin typeface="Arimo Bold"/>
                <a:ea typeface="Arimo Bold"/>
                <a:cs typeface="Arimo Bold"/>
                <a:sym typeface="Arimo Bold"/>
              </a:rPr>
              <a:t>Car Evaluation Dataset: Problem Domain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3135" y="1769220"/>
            <a:ext cx="12437041" cy="295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b="true" sz="2991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Car Evaluation dataset assesses vehicle acceptability based on multi-criteria decision-making. It categorises outcomes as unacceptable, acceptable, good, or very good, countering traditional expert opinions with objective, rule-based classifications.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27552" y="5189860"/>
            <a:ext cx="6569126" cy="390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b="true" sz="3287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dataset is ideal for testing classification algorithms on balanced, categorical data, serving as a benchmark for decision trees and rule learners.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10722981" y="3902536"/>
            <a:ext cx="4990145" cy="4990145"/>
          </a:xfrm>
          <a:custGeom>
            <a:avLst/>
            <a:gdLst/>
            <a:ahLst/>
            <a:cxnLst/>
            <a:rect r="r" b="b" t="t" l="l"/>
            <a:pathLst>
              <a:path h="4990145" w="4990145">
                <a:moveTo>
                  <a:pt x="0" y="0"/>
                </a:moveTo>
                <a:lnTo>
                  <a:pt x="4990145" y="0"/>
                </a:lnTo>
                <a:lnTo>
                  <a:pt x="4990145" y="4990145"/>
                </a:lnTo>
                <a:lnTo>
                  <a:pt x="0" y="499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4A4A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60987" y="726577"/>
            <a:ext cx="1208142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1A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Case Study: Jain et al. (IJCA 2017)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60987" y="2162175"/>
            <a:ext cx="2952750" cy="2819400"/>
          </a:xfrm>
          <a:custGeom>
            <a:avLst/>
            <a:gdLst/>
            <a:ahLst/>
            <a:cxnLst/>
            <a:rect r="r" b="b" t="t" l="l"/>
            <a:pathLst>
              <a:path h="2819400" w="2952750">
                <a:moveTo>
                  <a:pt x="0" y="0"/>
                </a:moveTo>
                <a:lnTo>
                  <a:pt x="2952750" y="0"/>
                </a:lnTo>
                <a:lnTo>
                  <a:pt x="295275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91392" y="2566136"/>
            <a:ext cx="12435631" cy="257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b="true" sz="3242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Jain et al. benchmarked the UCI Car Evaluation dataset using RapidMiner. They split the data 80-20 to create performance baselines for accuracy, precision, recall, and F1-score, comparing various classifiers.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0987" y="6615112"/>
            <a:ext cx="3922214" cy="343195"/>
            <a:chOff x="0" y="0"/>
            <a:chExt cx="5229619" cy="4575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29606" cy="457581"/>
            </a:xfrm>
            <a:custGeom>
              <a:avLst/>
              <a:gdLst/>
              <a:ahLst/>
              <a:cxnLst/>
              <a:rect r="r" b="b" t="t" l="l"/>
              <a:pathLst>
                <a:path h="457581" w="5229606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5174742" y="0"/>
                  </a:lnTo>
                  <a:cubicBezTo>
                    <a:pt x="5205095" y="0"/>
                    <a:pt x="5229606" y="24638"/>
                    <a:pt x="5229606" y="54864"/>
                  </a:cubicBezTo>
                  <a:lnTo>
                    <a:pt x="5229606" y="402717"/>
                  </a:lnTo>
                  <a:cubicBezTo>
                    <a:pt x="5229606" y="433070"/>
                    <a:pt x="5204968" y="457581"/>
                    <a:pt x="5174742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3E3E3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60987" y="6615112"/>
            <a:ext cx="3058868" cy="343195"/>
            <a:chOff x="0" y="0"/>
            <a:chExt cx="4078491" cy="4575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8478" cy="457581"/>
            </a:xfrm>
            <a:custGeom>
              <a:avLst/>
              <a:gdLst/>
              <a:ahLst/>
              <a:cxnLst/>
              <a:rect r="r" b="b" t="t" l="l"/>
              <a:pathLst>
                <a:path h="457581" w="4078478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4023614" y="0"/>
                  </a:lnTo>
                  <a:cubicBezTo>
                    <a:pt x="4053967" y="0"/>
                    <a:pt x="4078478" y="24638"/>
                    <a:pt x="4078478" y="54864"/>
                  </a:cubicBezTo>
                  <a:lnTo>
                    <a:pt x="4078478" y="402717"/>
                  </a:lnTo>
                  <a:cubicBezTo>
                    <a:pt x="4078478" y="433070"/>
                    <a:pt x="4053840" y="457581"/>
                    <a:pt x="4023614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5089027" y="6653212"/>
            <a:ext cx="1098499" cy="30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77.99%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987" y="7272785"/>
            <a:ext cx="3432124" cy="45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K-NN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30731" y="6615112"/>
            <a:ext cx="3971334" cy="343195"/>
            <a:chOff x="0" y="0"/>
            <a:chExt cx="5295113" cy="4575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95011" cy="457581"/>
            </a:xfrm>
            <a:custGeom>
              <a:avLst/>
              <a:gdLst/>
              <a:ahLst/>
              <a:cxnLst/>
              <a:rect r="r" b="b" t="t" l="l"/>
              <a:pathLst>
                <a:path h="457581" w="5295011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5240147" y="0"/>
                  </a:lnTo>
                  <a:cubicBezTo>
                    <a:pt x="5270500" y="0"/>
                    <a:pt x="5295011" y="24638"/>
                    <a:pt x="5295011" y="54864"/>
                  </a:cubicBezTo>
                  <a:lnTo>
                    <a:pt x="5295011" y="402717"/>
                  </a:lnTo>
                  <a:cubicBezTo>
                    <a:pt x="5295011" y="433070"/>
                    <a:pt x="5270373" y="457581"/>
                    <a:pt x="5240147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3E3E3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530731" y="6615112"/>
            <a:ext cx="3227489" cy="343195"/>
            <a:chOff x="0" y="0"/>
            <a:chExt cx="4303319" cy="4575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03268" cy="457581"/>
            </a:xfrm>
            <a:custGeom>
              <a:avLst/>
              <a:gdLst/>
              <a:ahLst/>
              <a:cxnLst/>
              <a:rect r="r" b="b" t="t" l="l"/>
              <a:pathLst>
                <a:path h="457581" w="4303268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4248404" y="0"/>
                  </a:lnTo>
                  <a:cubicBezTo>
                    <a:pt x="4278757" y="0"/>
                    <a:pt x="4303268" y="24638"/>
                    <a:pt x="4303268" y="54864"/>
                  </a:cubicBezTo>
                  <a:lnTo>
                    <a:pt x="4303268" y="402717"/>
                  </a:lnTo>
                  <a:cubicBezTo>
                    <a:pt x="4303268" y="433070"/>
                    <a:pt x="4278630" y="457581"/>
                    <a:pt x="4248404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0707891" y="6653212"/>
            <a:ext cx="1049388" cy="30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81.27%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30731" y="7272785"/>
            <a:ext cx="3432124" cy="45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Random Forest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100474" y="6615112"/>
            <a:ext cx="3863283" cy="343195"/>
            <a:chOff x="0" y="0"/>
            <a:chExt cx="5151044" cy="45759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50993" cy="457581"/>
            </a:xfrm>
            <a:custGeom>
              <a:avLst/>
              <a:gdLst/>
              <a:ahLst/>
              <a:cxnLst/>
              <a:rect r="r" b="b" t="t" l="l"/>
              <a:pathLst>
                <a:path h="457581" w="5150993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5096129" y="0"/>
                  </a:lnTo>
                  <a:cubicBezTo>
                    <a:pt x="5126482" y="0"/>
                    <a:pt x="5150993" y="24638"/>
                    <a:pt x="5150993" y="54864"/>
                  </a:cubicBezTo>
                  <a:lnTo>
                    <a:pt x="5150993" y="402717"/>
                  </a:lnTo>
                  <a:cubicBezTo>
                    <a:pt x="5150993" y="433070"/>
                    <a:pt x="5126355" y="457581"/>
                    <a:pt x="5096129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3E3E3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2100474" y="6615112"/>
            <a:ext cx="3341341" cy="343195"/>
            <a:chOff x="0" y="0"/>
            <a:chExt cx="4455122" cy="4575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55033" cy="457581"/>
            </a:xfrm>
            <a:custGeom>
              <a:avLst/>
              <a:gdLst/>
              <a:ahLst/>
              <a:cxnLst/>
              <a:rect r="r" b="b" t="t" l="l"/>
              <a:pathLst>
                <a:path h="457581" w="4455033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4400169" y="0"/>
                  </a:lnTo>
                  <a:cubicBezTo>
                    <a:pt x="4430522" y="0"/>
                    <a:pt x="4455033" y="24638"/>
                    <a:pt x="4455033" y="54864"/>
                  </a:cubicBezTo>
                  <a:lnTo>
                    <a:pt x="4455033" y="402717"/>
                  </a:lnTo>
                  <a:cubicBezTo>
                    <a:pt x="4455033" y="433070"/>
                    <a:pt x="4430395" y="457581"/>
                    <a:pt x="4400169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16169583" y="6653212"/>
            <a:ext cx="1157440" cy="30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86.49%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00474" y="7272785"/>
            <a:ext cx="3432124" cy="45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Naive Bayes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60987" y="8416528"/>
            <a:ext cx="3843338" cy="343195"/>
            <a:chOff x="0" y="0"/>
            <a:chExt cx="5124450" cy="45759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124450" cy="457581"/>
            </a:xfrm>
            <a:custGeom>
              <a:avLst/>
              <a:gdLst/>
              <a:ahLst/>
              <a:cxnLst/>
              <a:rect r="r" b="b" t="t" l="l"/>
              <a:pathLst>
                <a:path h="457581" w="5124450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5069586" y="0"/>
                  </a:lnTo>
                  <a:cubicBezTo>
                    <a:pt x="5099939" y="0"/>
                    <a:pt x="5124450" y="24638"/>
                    <a:pt x="5124450" y="54864"/>
                  </a:cubicBezTo>
                  <a:lnTo>
                    <a:pt x="5124450" y="402717"/>
                  </a:lnTo>
                  <a:cubicBezTo>
                    <a:pt x="5124450" y="433070"/>
                    <a:pt x="5099812" y="457581"/>
                    <a:pt x="5069586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3E3E3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60987" y="8416528"/>
            <a:ext cx="3412779" cy="343195"/>
            <a:chOff x="0" y="0"/>
            <a:chExt cx="4550372" cy="45759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550283" cy="457581"/>
            </a:xfrm>
            <a:custGeom>
              <a:avLst/>
              <a:gdLst/>
              <a:ahLst/>
              <a:cxnLst/>
              <a:rect r="r" b="b" t="t" l="l"/>
              <a:pathLst>
                <a:path h="457581" w="4550283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4495419" y="0"/>
                  </a:lnTo>
                  <a:cubicBezTo>
                    <a:pt x="4525772" y="0"/>
                    <a:pt x="4550283" y="24638"/>
                    <a:pt x="4550283" y="54864"/>
                  </a:cubicBezTo>
                  <a:lnTo>
                    <a:pt x="4550283" y="402717"/>
                  </a:lnTo>
                  <a:cubicBezTo>
                    <a:pt x="4550283" y="433070"/>
                    <a:pt x="4525645" y="457581"/>
                    <a:pt x="4495419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5010150" y="8454628"/>
            <a:ext cx="1177376" cy="30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88.80%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0987" y="9074201"/>
            <a:ext cx="3432124" cy="45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Rule Induction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530731" y="8416528"/>
            <a:ext cx="4040238" cy="343195"/>
            <a:chOff x="0" y="0"/>
            <a:chExt cx="5386984" cy="45759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386959" cy="457581"/>
            </a:xfrm>
            <a:custGeom>
              <a:avLst/>
              <a:gdLst/>
              <a:ahLst/>
              <a:cxnLst/>
              <a:rect r="r" b="b" t="t" l="l"/>
              <a:pathLst>
                <a:path h="457581" w="5386959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5332095" y="0"/>
                  </a:lnTo>
                  <a:cubicBezTo>
                    <a:pt x="5362448" y="0"/>
                    <a:pt x="5386959" y="24638"/>
                    <a:pt x="5386959" y="54864"/>
                  </a:cubicBezTo>
                  <a:lnTo>
                    <a:pt x="5386959" y="402717"/>
                  </a:lnTo>
                  <a:cubicBezTo>
                    <a:pt x="5386959" y="433070"/>
                    <a:pt x="5362321" y="457581"/>
                    <a:pt x="5332095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3E3E3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6530731" y="8416528"/>
            <a:ext cx="3681412" cy="343195"/>
            <a:chOff x="0" y="0"/>
            <a:chExt cx="4908550" cy="45759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908550" cy="457581"/>
            </a:xfrm>
            <a:custGeom>
              <a:avLst/>
              <a:gdLst/>
              <a:ahLst/>
              <a:cxnLst/>
              <a:rect r="r" b="b" t="t" l="l"/>
              <a:pathLst>
                <a:path h="457581" w="4908550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4853686" y="0"/>
                  </a:lnTo>
                  <a:cubicBezTo>
                    <a:pt x="4884039" y="0"/>
                    <a:pt x="4908550" y="24638"/>
                    <a:pt x="4908550" y="54864"/>
                  </a:cubicBezTo>
                  <a:lnTo>
                    <a:pt x="4908550" y="402717"/>
                  </a:lnTo>
                  <a:cubicBezTo>
                    <a:pt x="4908550" y="433070"/>
                    <a:pt x="4883912" y="457581"/>
                    <a:pt x="4853686" y="457581"/>
                  </a:cubicBezTo>
                  <a:lnTo>
                    <a:pt x="54864" y="457581"/>
                  </a:lnTo>
                  <a:cubicBezTo>
                    <a:pt x="24638" y="457581"/>
                    <a:pt x="0" y="433070"/>
                    <a:pt x="0" y="402717"/>
                  </a:cubicBezTo>
                  <a:close/>
                </a:path>
              </a:pathLst>
            </a:custGeom>
            <a:solidFill>
              <a:srgbClr val="F5F5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7" id="37"/>
          <p:cNvSpPr txBox="true"/>
          <p:nvPr/>
        </p:nvSpPr>
        <p:spPr>
          <a:xfrm rot="0">
            <a:off x="10776795" y="8454628"/>
            <a:ext cx="980484" cy="30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91.12%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30731" y="9074201"/>
            <a:ext cx="3432124" cy="45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1A1A1A"/>
                </a:solidFill>
                <a:latin typeface="Arimo"/>
                <a:ea typeface="Arimo"/>
                <a:cs typeface="Arimo"/>
                <a:sym typeface="Arimo"/>
              </a:rPr>
              <a:t>Decision Tree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1DC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54011"/>
            <a:ext cx="10674846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A1A1A"/>
                </a:solidFill>
                <a:latin typeface="Archivo Black"/>
                <a:ea typeface="Archivo Black"/>
                <a:cs typeface="Archivo Black"/>
                <a:sym typeface="Archivo Black"/>
              </a:rPr>
              <a:t>Widyana et al. (JATIT 2022)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417559"/>
            <a:ext cx="9445523" cy="175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</a:rPr>
              <a:t>Widyana et al. introduced missing values (0-50%) to the Car Evaluation dataset to simulate incomplete data. Their study focused on k-Nearest Neighbor Imputation (k-NNI) with decision tree variants to assess model robustness.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4636741"/>
            <a:ext cx="9445523" cy="2087318"/>
            <a:chOff x="0" y="0"/>
            <a:chExt cx="12594031" cy="27830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B4B4B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275759" y="4891678"/>
            <a:ext cx="2730103" cy="50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>
                <a:solidFill>
                  <a:srgbClr val="1A1A1A"/>
                </a:solidFill>
                <a:latin typeface="Archivo Black"/>
                <a:ea typeface="Archivo Black"/>
                <a:cs typeface="Archivo Black"/>
                <a:sym typeface="Archivo Black"/>
              </a:rPr>
              <a:t>C5.0 + k-NNI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759" y="5447557"/>
            <a:ext cx="8878491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Achieved 96.82% accuracy, even with 50% missing values, demonstrating superior performance and speed.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2238" y="7007571"/>
            <a:ext cx="9445523" cy="2087318"/>
            <a:chOff x="0" y="0"/>
            <a:chExt cx="12594031" cy="27830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75759" y="7272042"/>
            <a:ext cx="4197846" cy="47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1A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Imputation Necessity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5759" y="7818387"/>
            <a:ext cx="8878491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1A1A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Catastrophic accuracy collapse without imputation, confirming its crucial role.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50312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213792"/>
          </a:xfrm>
          <a:custGeom>
            <a:avLst/>
            <a:gdLst/>
            <a:ahLst/>
            <a:cxnLst/>
            <a:rect r="r" b="b" t="t" l="l"/>
            <a:pathLst>
              <a:path h="3213792" w="18288000">
                <a:moveTo>
                  <a:pt x="0" y="0"/>
                </a:moveTo>
                <a:lnTo>
                  <a:pt x="18288000" y="0"/>
                </a:lnTo>
                <a:lnTo>
                  <a:pt x="18288000" y="3213792"/>
                </a:lnTo>
                <a:lnTo>
                  <a:pt x="0" y="321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6538" y="3961952"/>
            <a:ext cx="8451652" cy="79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4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Alwadi et al. (PMC 2022)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2927" y="5041554"/>
            <a:ext cx="16262147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Alwadi et al. proposed an interpretable AI framework for vehicle quality assessment. They integrated black-box models with post-hoc explainable AI (XAI) techniques like SHAP and LIME to interpret predictions.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8639" y="6215358"/>
            <a:ext cx="16290722" cy="1571177"/>
            <a:chOff x="0" y="0"/>
            <a:chExt cx="21720962" cy="20949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21682963" cy="2056765"/>
            </a:xfrm>
            <a:custGeom>
              <a:avLst/>
              <a:gdLst/>
              <a:ahLst/>
              <a:cxnLst/>
              <a:rect r="r" b="b" t="t" l="l"/>
              <a:pathLst>
                <a:path h="2056765" w="21682963">
                  <a:moveTo>
                    <a:pt x="0" y="51435"/>
                  </a:moveTo>
                  <a:cubicBezTo>
                    <a:pt x="0" y="22987"/>
                    <a:pt x="23368" y="0"/>
                    <a:pt x="52324" y="0"/>
                  </a:cubicBezTo>
                  <a:lnTo>
                    <a:pt x="21630639" y="0"/>
                  </a:lnTo>
                  <a:cubicBezTo>
                    <a:pt x="21659469" y="0"/>
                    <a:pt x="21682963" y="22987"/>
                    <a:pt x="21682963" y="51435"/>
                  </a:cubicBezTo>
                  <a:lnTo>
                    <a:pt x="21682963" y="2005330"/>
                  </a:lnTo>
                  <a:cubicBezTo>
                    <a:pt x="21682963" y="2033778"/>
                    <a:pt x="21659596" y="2056765"/>
                    <a:pt x="21630639" y="2056765"/>
                  </a:cubicBezTo>
                  <a:lnTo>
                    <a:pt x="52324" y="2056765"/>
                  </a:lnTo>
                  <a:cubicBezTo>
                    <a:pt x="23495" y="2056765"/>
                    <a:pt x="0" y="2033778"/>
                    <a:pt x="0" y="2005330"/>
                  </a:cubicBezTo>
                  <a:close/>
                </a:path>
              </a:pathLst>
            </a:custGeom>
            <a:solidFill>
              <a:srgbClr val="1F1F1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21063" cy="2094865"/>
            </a:xfrm>
            <a:custGeom>
              <a:avLst/>
              <a:gdLst/>
              <a:ahLst/>
              <a:cxnLst/>
              <a:rect r="r" b="b" t="t" l="l"/>
              <a:pathLst>
                <a:path h="2094865" w="21721063">
                  <a:moveTo>
                    <a:pt x="0" y="70485"/>
                  </a:moveTo>
                  <a:cubicBezTo>
                    <a:pt x="0" y="31242"/>
                    <a:pt x="32258" y="0"/>
                    <a:pt x="71374" y="0"/>
                  </a:cubicBezTo>
                  <a:lnTo>
                    <a:pt x="21649689" y="0"/>
                  </a:lnTo>
                  <a:lnTo>
                    <a:pt x="21649689" y="19050"/>
                  </a:lnTo>
                  <a:lnTo>
                    <a:pt x="21649689" y="0"/>
                  </a:lnTo>
                  <a:cubicBezTo>
                    <a:pt x="21688805" y="0"/>
                    <a:pt x="21721063" y="31242"/>
                    <a:pt x="21721063" y="70485"/>
                  </a:cubicBezTo>
                  <a:lnTo>
                    <a:pt x="21702013" y="70485"/>
                  </a:lnTo>
                  <a:lnTo>
                    <a:pt x="21721063" y="70485"/>
                  </a:lnTo>
                  <a:lnTo>
                    <a:pt x="21721063" y="2024380"/>
                  </a:lnTo>
                  <a:lnTo>
                    <a:pt x="21702013" y="2024380"/>
                  </a:lnTo>
                  <a:lnTo>
                    <a:pt x="21721063" y="2024380"/>
                  </a:lnTo>
                  <a:cubicBezTo>
                    <a:pt x="21721063" y="2063623"/>
                    <a:pt x="21688805" y="2094865"/>
                    <a:pt x="21649689" y="2094865"/>
                  </a:cubicBezTo>
                  <a:lnTo>
                    <a:pt x="21649689" y="2075815"/>
                  </a:lnTo>
                  <a:lnTo>
                    <a:pt x="21649689" y="2094865"/>
                  </a:lnTo>
                  <a:lnTo>
                    <a:pt x="71374" y="2094865"/>
                  </a:lnTo>
                  <a:lnTo>
                    <a:pt x="71374" y="2075815"/>
                  </a:lnTo>
                  <a:lnTo>
                    <a:pt x="71374" y="2094865"/>
                  </a:lnTo>
                  <a:cubicBezTo>
                    <a:pt x="32258" y="2094865"/>
                    <a:pt x="0" y="2063623"/>
                    <a:pt x="0" y="2024380"/>
                  </a:cubicBezTo>
                  <a:lnTo>
                    <a:pt x="0" y="70485"/>
                  </a:lnTo>
                  <a:lnTo>
                    <a:pt x="19050" y="70485"/>
                  </a:lnTo>
                  <a:lnTo>
                    <a:pt x="0" y="70485"/>
                  </a:lnTo>
                  <a:moveTo>
                    <a:pt x="38100" y="70485"/>
                  </a:moveTo>
                  <a:lnTo>
                    <a:pt x="38100" y="2024380"/>
                  </a:lnTo>
                  <a:lnTo>
                    <a:pt x="19050" y="2024380"/>
                  </a:lnTo>
                  <a:lnTo>
                    <a:pt x="38100" y="2024380"/>
                  </a:lnTo>
                  <a:cubicBezTo>
                    <a:pt x="38100" y="2041906"/>
                    <a:pt x="52705" y="2056765"/>
                    <a:pt x="71374" y="2056765"/>
                  </a:cubicBezTo>
                  <a:lnTo>
                    <a:pt x="21649689" y="2056765"/>
                  </a:lnTo>
                  <a:cubicBezTo>
                    <a:pt x="21668358" y="2056765"/>
                    <a:pt x="21682963" y="2042033"/>
                    <a:pt x="21682963" y="2024380"/>
                  </a:cubicBezTo>
                  <a:lnTo>
                    <a:pt x="21682963" y="70485"/>
                  </a:lnTo>
                  <a:cubicBezTo>
                    <a:pt x="21682963" y="52959"/>
                    <a:pt x="21668358" y="38100"/>
                    <a:pt x="21649689" y="38100"/>
                  </a:cubicBezTo>
                  <a:lnTo>
                    <a:pt x="71374" y="38100"/>
                  </a:lnTo>
                  <a:lnTo>
                    <a:pt x="71374" y="19050"/>
                  </a:lnTo>
                  <a:lnTo>
                    <a:pt x="71374" y="38100"/>
                  </a:lnTo>
                  <a:cubicBezTo>
                    <a:pt x="52705" y="38100"/>
                    <a:pt x="38100" y="52832"/>
                    <a:pt x="38100" y="70485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41502" y="6258220"/>
            <a:ext cx="1028405" cy="1485452"/>
            <a:chOff x="0" y="0"/>
            <a:chExt cx="1371206" cy="19806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1219" cy="1980565"/>
            </a:xfrm>
            <a:custGeom>
              <a:avLst/>
              <a:gdLst/>
              <a:ahLst/>
              <a:cxnLst/>
              <a:rect r="r" b="b" t="t" l="l"/>
              <a:pathLst>
                <a:path h="1980565" w="1371219">
                  <a:moveTo>
                    <a:pt x="0" y="5715"/>
                  </a:moveTo>
                  <a:cubicBezTo>
                    <a:pt x="0" y="2540"/>
                    <a:pt x="2540" y="0"/>
                    <a:pt x="5715" y="0"/>
                  </a:cubicBezTo>
                  <a:lnTo>
                    <a:pt x="1365504" y="0"/>
                  </a:lnTo>
                  <a:cubicBezTo>
                    <a:pt x="1368679" y="0"/>
                    <a:pt x="1371219" y="2540"/>
                    <a:pt x="1371219" y="5715"/>
                  </a:cubicBezTo>
                  <a:lnTo>
                    <a:pt x="1371219" y="1974850"/>
                  </a:lnTo>
                  <a:cubicBezTo>
                    <a:pt x="1371219" y="1978025"/>
                    <a:pt x="1368679" y="1980565"/>
                    <a:pt x="1365504" y="1980565"/>
                  </a:cubicBezTo>
                  <a:lnTo>
                    <a:pt x="5715" y="1980565"/>
                  </a:lnTo>
                  <a:cubicBezTo>
                    <a:pt x="2540" y="1980565"/>
                    <a:pt x="0" y="1978025"/>
                    <a:pt x="0" y="197485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35637" y="6554691"/>
            <a:ext cx="508561" cy="81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1"/>
              </a:lnSpc>
            </a:pPr>
            <a:r>
              <a:rPr lang="en-US" sz="600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26929" y="6486677"/>
            <a:ext cx="3213792" cy="43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SVM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26929" y="6994769"/>
            <a:ext cx="14662547" cy="48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0.98 F1-score (BEST) with RBF kernel on categorical hyperspace.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8639" y="8014992"/>
            <a:ext cx="16290722" cy="1571177"/>
            <a:chOff x="0" y="0"/>
            <a:chExt cx="21720962" cy="20949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21682963" cy="2056765"/>
            </a:xfrm>
            <a:custGeom>
              <a:avLst/>
              <a:gdLst/>
              <a:ahLst/>
              <a:cxnLst/>
              <a:rect r="r" b="b" t="t" l="l"/>
              <a:pathLst>
                <a:path h="2056765" w="21682963">
                  <a:moveTo>
                    <a:pt x="0" y="51435"/>
                  </a:moveTo>
                  <a:cubicBezTo>
                    <a:pt x="0" y="22987"/>
                    <a:pt x="23368" y="0"/>
                    <a:pt x="52324" y="0"/>
                  </a:cubicBezTo>
                  <a:lnTo>
                    <a:pt x="21630639" y="0"/>
                  </a:lnTo>
                  <a:cubicBezTo>
                    <a:pt x="21659469" y="0"/>
                    <a:pt x="21682963" y="22987"/>
                    <a:pt x="21682963" y="51435"/>
                  </a:cubicBezTo>
                  <a:lnTo>
                    <a:pt x="21682963" y="2005330"/>
                  </a:lnTo>
                  <a:cubicBezTo>
                    <a:pt x="21682963" y="2033778"/>
                    <a:pt x="21659596" y="2056765"/>
                    <a:pt x="21630639" y="2056765"/>
                  </a:cubicBezTo>
                  <a:lnTo>
                    <a:pt x="52324" y="2056765"/>
                  </a:lnTo>
                  <a:cubicBezTo>
                    <a:pt x="23495" y="2056765"/>
                    <a:pt x="0" y="2033778"/>
                    <a:pt x="0" y="2005330"/>
                  </a:cubicBezTo>
                  <a:close/>
                </a:path>
              </a:pathLst>
            </a:custGeom>
            <a:solidFill>
              <a:srgbClr val="1F1F1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721063" cy="2094865"/>
            </a:xfrm>
            <a:custGeom>
              <a:avLst/>
              <a:gdLst/>
              <a:ahLst/>
              <a:cxnLst/>
              <a:rect r="r" b="b" t="t" l="l"/>
              <a:pathLst>
                <a:path h="2094865" w="21721063">
                  <a:moveTo>
                    <a:pt x="0" y="70485"/>
                  </a:moveTo>
                  <a:cubicBezTo>
                    <a:pt x="0" y="31242"/>
                    <a:pt x="32258" y="0"/>
                    <a:pt x="71374" y="0"/>
                  </a:cubicBezTo>
                  <a:lnTo>
                    <a:pt x="21649689" y="0"/>
                  </a:lnTo>
                  <a:lnTo>
                    <a:pt x="21649689" y="19050"/>
                  </a:lnTo>
                  <a:lnTo>
                    <a:pt x="21649689" y="0"/>
                  </a:lnTo>
                  <a:cubicBezTo>
                    <a:pt x="21688805" y="0"/>
                    <a:pt x="21721063" y="31242"/>
                    <a:pt x="21721063" y="70485"/>
                  </a:cubicBezTo>
                  <a:lnTo>
                    <a:pt x="21702013" y="70485"/>
                  </a:lnTo>
                  <a:lnTo>
                    <a:pt x="21721063" y="70485"/>
                  </a:lnTo>
                  <a:lnTo>
                    <a:pt x="21721063" y="2024380"/>
                  </a:lnTo>
                  <a:lnTo>
                    <a:pt x="21702013" y="2024380"/>
                  </a:lnTo>
                  <a:lnTo>
                    <a:pt x="21721063" y="2024380"/>
                  </a:lnTo>
                  <a:cubicBezTo>
                    <a:pt x="21721063" y="2063623"/>
                    <a:pt x="21688805" y="2094865"/>
                    <a:pt x="21649689" y="2094865"/>
                  </a:cubicBezTo>
                  <a:lnTo>
                    <a:pt x="21649689" y="2075815"/>
                  </a:lnTo>
                  <a:lnTo>
                    <a:pt x="21649689" y="2094865"/>
                  </a:lnTo>
                  <a:lnTo>
                    <a:pt x="71374" y="2094865"/>
                  </a:lnTo>
                  <a:lnTo>
                    <a:pt x="71374" y="2075815"/>
                  </a:lnTo>
                  <a:lnTo>
                    <a:pt x="71374" y="2094865"/>
                  </a:lnTo>
                  <a:cubicBezTo>
                    <a:pt x="32258" y="2094865"/>
                    <a:pt x="0" y="2063623"/>
                    <a:pt x="0" y="2024380"/>
                  </a:cubicBezTo>
                  <a:lnTo>
                    <a:pt x="0" y="70485"/>
                  </a:lnTo>
                  <a:lnTo>
                    <a:pt x="19050" y="70485"/>
                  </a:lnTo>
                  <a:lnTo>
                    <a:pt x="0" y="70485"/>
                  </a:lnTo>
                  <a:moveTo>
                    <a:pt x="38100" y="70485"/>
                  </a:moveTo>
                  <a:lnTo>
                    <a:pt x="38100" y="2024380"/>
                  </a:lnTo>
                  <a:lnTo>
                    <a:pt x="19050" y="2024380"/>
                  </a:lnTo>
                  <a:lnTo>
                    <a:pt x="38100" y="2024380"/>
                  </a:lnTo>
                  <a:cubicBezTo>
                    <a:pt x="38100" y="2041906"/>
                    <a:pt x="52705" y="2056765"/>
                    <a:pt x="71374" y="2056765"/>
                  </a:cubicBezTo>
                  <a:lnTo>
                    <a:pt x="21649689" y="2056765"/>
                  </a:lnTo>
                  <a:cubicBezTo>
                    <a:pt x="21668358" y="2056765"/>
                    <a:pt x="21682963" y="2042033"/>
                    <a:pt x="21682963" y="2024380"/>
                  </a:cubicBezTo>
                  <a:lnTo>
                    <a:pt x="21682963" y="70485"/>
                  </a:lnTo>
                  <a:cubicBezTo>
                    <a:pt x="21682963" y="52959"/>
                    <a:pt x="21668358" y="38100"/>
                    <a:pt x="21649689" y="38100"/>
                  </a:cubicBezTo>
                  <a:lnTo>
                    <a:pt x="71374" y="38100"/>
                  </a:lnTo>
                  <a:lnTo>
                    <a:pt x="71374" y="19050"/>
                  </a:lnTo>
                  <a:lnTo>
                    <a:pt x="71374" y="38100"/>
                  </a:lnTo>
                  <a:cubicBezTo>
                    <a:pt x="52705" y="38100"/>
                    <a:pt x="38100" y="52832"/>
                    <a:pt x="38100" y="70485"/>
                  </a:cubicBezTo>
                  <a:close/>
                </a:path>
              </a:pathLst>
            </a:custGeom>
            <a:solidFill>
              <a:srgbClr val="57575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41502" y="8057855"/>
            <a:ext cx="1028405" cy="1485452"/>
            <a:chOff x="0" y="0"/>
            <a:chExt cx="1371206" cy="19806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71219" cy="1980565"/>
            </a:xfrm>
            <a:custGeom>
              <a:avLst/>
              <a:gdLst/>
              <a:ahLst/>
              <a:cxnLst/>
              <a:rect r="r" b="b" t="t" l="l"/>
              <a:pathLst>
                <a:path h="1980565" w="1371219">
                  <a:moveTo>
                    <a:pt x="0" y="5715"/>
                  </a:moveTo>
                  <a:cubicBezTo>
                    <a:pt x="0" y="2540"/>
                    <a:pt x="2540" y="0"/>
                    <a:pt x="5715" y="0"/>
                  </a:cubicBezTo>
                  <a:lnTo>
                    <a:pt x="1365504" y="0"/>
                  </a:lnTo>
                  <a:cubicBezTo>
                    <a:pt x="1368679" y="0"/>
                    <a:pt x="1371219" y="2540"/>
                    <a:pt x="1371219" y="5715"/>
                  </a:cubicBezTo>
                  <a:lnTo>
                    <a:pt x="1371219" y="1974850"/>
                  </a:lnTo>
                  <a:cubicBezTo>
                    <a:pt x="1371219" y="1978025"/>
                    <a:pt x="1368679" y="1980565"/>
                    <a:pt x="1365504" y="1980565"/>
                  </a:cubicBezTo>
                  <a:lnTo>
                    <a:pt x="5715" y="1980565"/>
                  </a:lnTo>
                  <a:cubicBezTo>
                    <a:pt x="2540" y="1980565"/>
                    <a:pt x="0" y="1978025"/>
                    <a:pt x="0" y="197485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324675" y="8396135"/>
            <a:ext cx="518787" cy="83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612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26929" y="8286302"/>
            <a:ext cx="3213792" cy="43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Random Forest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26929" y="8794404"/>
            <a:ext cx="14662547" cy="48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~90% balanced accuracy due to ensemble strength.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DAG_B0jvdyE</dc:identifier>
  <dcterms:modified xsi:type="dcterms:W3CDTF">2011-08-01T06:04:30Z</dcterms:modified>
  <cp:revision>1</cp:revision>
  <dc:title>Proposed Solution: Car Acceptability Prediction</dc:title>
</cp:coreProperties>
</file>